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8" r:id="rId3"/>
    <p:sldId id="259" r:id="rId4"/>
    <p:sldId id="260" r:id="rId5"/>
    <p:sldId id="261" r:id="rId6"/>
    <p:sldId id="265" r:id="rId7"/>
    <p:sldId id="262" r:id="rId8"/>
    <p:sldId id="263" r:id="rId9"/>
    <p:sldId id="264" r:id="rId10"/>
  </p:sldIdLst>
  <p:sldSz cx="18288000" cy="10287000"/>
  <p:notesSz cx="6858000" cy="9144000"/>
  <p:embeddedFontLst>
    <p:embeddedFont>
      <p:font typeface="Century Gothic" panose="020B0502020202020204"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gSJq1sfL/g6ehvWUjC7YJOdI8JE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2B88F2-B1B2-4DAE-8667-588E739AA7B4}">
  <a:tblStyle styleId="{F02B88F2-B1B2-4DAE-8667-588E739AA7B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7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2" Type="http://schemas.openxmlformats.org/officeDocument/2006/relationships/slide" Target="slides/slide1.xml"/><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26d54a65b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326d54a65b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8" name="Google Shape;12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9" name="Google Shape;13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0" name="Google Shape;15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0" name="Google Shape;16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a:extLst>
            <a:ext uri="{FF2B5EF4-FFF2-40B4-BE49-F238E27FC236}">
              <a16:creationId xmlns:a16="http://schemas.microsoft.com/office/drawing/2014/main" id="{FAA9AC44-92B4-A36B-B5D7-C82545DB515A}"/>
            </a:ext>
          </a:extLst>
        </p:cNvPr>
        <p:cNvGrpSpPr/>
        <p:nvPr/>
      </p:nvGrpSpPr>
      <p:grpSpPr>
        <a:xfrm>
          <a:off x="0" y="0"/>
          <a:ext cx="0" cy="0"/>
          <a:chOff x="0" y="0"/>
          <a:chExt cx="0" cy="0"/>
        </a:xfrm>
      </p:grpSpPr>
      <p:sp>
        <p:nvSpPr>
          <p:cNvPr id="180" name="Google Shape;180;p24:notes">
            <a:extLst>
              <a:ext uri="{FF2B5EF4-FFF2-40B4-BE49-F238E27FC236}">
                <a16:creationId xmlns:a16="http://schemas.microsoft.com/office/drawing/2014/main" id="{496331E7-80D6-6007-9A40-A9CFFD11500A}"/>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a:extLst>
              <a:ext uri="{FF2B5EF4-FFF2-40B4-BE49-F238E27FC236}">
                <a16:creationId xmlns:a16="http://schemas.microsoft.com/office/drawing/2014/main" id="{6C2C0585-2BF4-90A0-7B48-C3C2BCA996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2651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0" name="Google Shape;17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3" name="Google Shape;19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9.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hyperlink" Target="https://creativecommons.org/licenses/by-nc/4.0/legalcode.en" TargetMode="External"/><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12" scaled="0"/>
        </a:gradFill>
        <a:effectLst/>
      </p:bgPr>
    </p:bg>
    <p:spTree>
      <p:nvGrpSpPr>
        <p:cNvPr id="1" name="Shape 83"/>
        <p:cNvGrpSpPr/>
        <p:nvPr/>
      </p:nvGrpSpPr>
      <p:grpSpPr>
        <a:xfrm>
          <a:off x="0" y="0"/>
          <a:ext cx="0" cy="0"/>
          <a:chOff x="0" y="0"/>
          <a:chExt cx="0" cy="0"/>
        </a:xfrm>
      </p:grpSpPr>
      <p:grpSp>
        <p:nvGrpSpPr>
          <p:cNvPr id="84" name="Google Shape;84;g326d54a65b3_1_0"/>
          <p:cNvGrpSpPr/>
          <p:nvPr/>
        </p:nvGrpSpPr>
        <p:grpSpPr>
          <a:xfrm>
            <a:off x="1644693" y="8959365"/>
            <a:ext cx="17982050" cy="4071840"/>
            <a:chOff x="0" y="-9525"/>
            <a:chExt cx="5559109" cy="1258800"/>
          </a:xfrm>
        </p:grpSpPr>
        <p:sp>
          <p:nvSpPr>
            <p:cNvPr id="85" name="Google Shape;85;g326d54a65b3_1_0"/>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26d54a65b3_1_0"/>
            <p:cNvSpPr txBox="1"/>
            <p:nvPr/>
          </p:nvSpPr>
          <p:spPr>
            <a:xfrm>
              <a:off x="0" y="-9525"/>
              <a:ext cx="5559000" cy="12588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87" name="Google Shape;87;g326d54a65b3_1_0"/>
          <p:cNvGrpSpPr/>
          <p:nvPr/>
        </p:nvGrpSpPr>
        <p:grpSpPr>
          <a:xfrm>
            <a:off x="-1047171" y="4984823"/>
            <a:ext cx="17982050" cy="3531587"/>
            <a:chOff x="0" y="-9525"/>
            <a:chExt cx="5559109" cy="1091782"/>
          </a:xfrm>
        </p:grpSpPr>
        <p:sp>
          <p:nvSpPr>
            <p:cNvPr id="88" name="Google Shape;88;g326d54a65b3_1_0"/>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g326d54a65b3_1_0"/>
            <p:cNvSpPr txBox="1"/>
            <p:nvPr/>
          </p:nvSpPr>
          <p:spPr>
            <a:xfrm>
              <a:off x="0" y="-9525"/>
              <a:ext cx="5559000" cy="10917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0" name="Google Shape;90;g326d54a65b3_1_0"/>
          <p:cNvGrpSpPr/>
          <p:nvPr/>
        </p:nvGrpSpPr>
        <p:grpSpPr>
          <a:xfrm>
            <a:off x="1644693" y="-307801"/>
            <a:ext cx="18587667" cy="4847198"/>
            <a:chOff x="0" y="-9525"/>
            <a:chExt cx="5746334" cy="1498500"/>
          </a:xfrm>
        </p:grpSpPr>
        <p:sp>
          <p:nvSpPr>
            <p:cNvPr id="91" name="Google Shape;91;g326d54a65b3_1_0"/>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g326d54a65b3_1_0"/>
            <p:cNvSpPr txBox="1"/>
            <p:nvPr/>
          </p:nvSpPr>
          <p:spPr>
            <a:xfrm>
              <a:off x="0" y="-9525"/>
              <a:ext cx="5746200" cy="14985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cxnSp>
        <p:nvCxnSpPr>
          <p:cNvPr id="93" name="Google Shape;93;g326d54a65b3_1_0"/>
          <p:cNvCxnSpPr/>
          <p:nvPr/>
        </p:nvCxnSpPr>
        <p:spPr>
          <a:xfrm>
            <a:off x="1812732" y="6958684"/>
            <a:ext cx="7579800" cy="0"/>
          </a:xfrm>
          <a:prstGeom prst="straightConnector1">
            <a:avLst/>
          </a:prstGeom>
          <a:noFill/>
          <a:ln w="76200" cap="rnd" cmpd="sng">
            <a:solidFill>
              <a:srgbClr val="FFFFFF"/>
            </a:solidFill>
            <a:prstDash val="solid"/>
            <a:round/>
            <a:headEnd type="none" w="sm" len="sm"/>
            <a:tailEnd type="none" w="sm" len="sm"/>
          </a:ln>
        </p:spPr>
      </p:cxnSp>
      <p:sp>
        <p:nvSpPr>
          <p:cNvPr id="94" name="Google Shape;94;g326d54a65b3_1_0"/>
          <p:cNvSpPr txBox="1"/>
          <p:nvPr/>
        </p:nvSpPr>
        <p:spPr>
          <a:xfrm>
            <a:off x="1812732" y="7186190"/>
            <a:ext cx="14565786" cy="677108"/>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000" dirty="0">
                <a:latin typeface="Century Gothic" panose="020B0502020202020204" pitchFamily="34" charset="0"/>
              </a:rPr>
              <a:t>Introduction to Collaboration and Teamwork with Arduino</a:t>
            </a:r>
            <a:endParaRPr lang="en-US" sz="4000" dirty="0">
              <a:solidFill>
                <a:srgbClr val="0F2D2E"/>
              </a:solidFill>
              <a:latin typeface="Century Gothic" panose="020B0502020202020204" pitchFamily="34" charset="0"/>
              <a:ea typeface="Calibri"/>
              <a:cs typeface="Calibri"/>
              <a:sym typeface="Calibri"/>
            </a:endParaRPr>
          </a:p>
        </p:txBody>
      </p:sp>
      <p:sp>
        <p:nvSpPr>
          <p:cNvPr id="95" name="Google Shape;95;g326d54a65b3_1_0"/>
          <p:cNvSpPr txBox="1"/>
          <p:nvPr/>
        </p:nvSpPr>
        <p:spPr>
          <a:xfrm>
            <a:off x="1812732" y="5468870"/>
            <a:ext cx="15695100" cy="1317300"/>
          </a:xfrm>
          <a:prstGeom prst="rect">
            <a:avLst/>
          </a:prstGeom>
          <a:noFill/>
          <a:ln>
            <a:noFill/>
          </a:ln>
        </p:spPr>
        <p:txBody>
          <a:bodyPr spcFirstLastPara="1" wrap="square" lIns="0" tIns="0" rIns="0" bIns="0" anchor="t" anchorCtr="0">
            <a:spAutoFit/>
          </a:bodyPr>
          <a:lstStyle/>
          <a:p>
            <a:pPr marL="0" marR="0" lvl="0" indent="0" algn="just" rtl="0">
              <a:lnSpc>
                <a:spcPct val="110002"/>
              </a:lnSpc>
              <a:spcBef>
                <a:spcPts val="0"/>
              </a:spcBef>
              <a:spcAft>
                <a:spcPts val="0"/>
              </a:spcAft>
              <a:buClr>
                <a:srgbClr val="000000"/>
              </a:buClr>
              <a:buSzPts val="8558"/>
              <a:buFont typeface="Arial"/>
              <a:buNone/>
            </a:pPr>
            <a:r>
              <a:rPr lang="en-US" sz="8558" dirty="0">
                <a:solidFill>
                  <a:srgbClr val="0F2D2E"/>
                </a:solidFill>
                <a:latin typeface="Century Gothic"/>
                <a:ea typeface="Century Gothic"/>
                <a:cs typeface="Century Gothic"/>
                <a:sym typeface="Century Gothic"/>
              </a:rPr>
              <a:t>Module 5.1</a:t>
            </a:r>
            <a:endParaRPr sz="1400" b="0" i="0" u="none" strike="noStrike" cap="none" dirty="0">
              <a:solidFill>
                <a:srgbClr val="000000"/>
              </a:solidFill>
              <a:latin typeface="Arial"/>
              <a:ea typeface="Arial"/>
              <a:cs typeface="Arial"/>
              <a:sym typeface="Arial"/>
            </a:endParaRPr>
          </a:p>
        </p:txBody>
      </p:sp>
      <p:sp>
        <p:nvSpPr>
          <p:cNvPr id="96" name="Google Shape;96;g326d54a65b3_1_0"/>
          <p:cNvSpPr/>
          <p:nvPr/>
        </p:nvSpPr>
        <p:spPr>
          <a:xfrm>
            <a:off x="13849129" y="1028700"/>
            <a:ext cx="3248246" cy="714614"/>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59" b="-65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7" name="Google Shape;97;g326d54a65b3_1_0"/>
          <p:cNvSpPr txBox="1"/>
          <p:nvPr/>
        </p:nvSpPr>
        <p:spPr>
          <a:xfrm>
            <a:off x="13849129" y="1902759"/>
            <a:ext cx="3248100" cy="378180"/>
          </a:xfrm>
          <a:prstGeom prst="rect">
            <a:avLst/>
          </a:prstGeom>
          <a:noFill/>
          <a:ln>
            <a:noFill/>
          </a:ln>
        </p:spPr>
        <p:txBody>
          <a:bodyPr spcFirstLastPara="1" wrap="square" lIns="0" tIns="0" rIns="0" bIns="0" anchor="t" anchorCtr="0">
            <a:spAutoFit/>
          </a:bodyPr>
          <a:lstStyle/>
          <a:p>
            <a:pPr marL="0" marR="0" lvl="0" indent="0" algn="just" rtl="0">
              <a:lnSpc>
                <a:spcPct val="109982"/>
              </a:lnSpc>
              <a:spcBef>
                <a:spcPts val="0"/>
              </a:spcBef>
              <a:spcAft>
                <a:spcPts val="0"/>
              </a:spcAft>
              <a:buClr>
                <a:srgbClr val="000000"/>
              </a:buClr>
              <a:buSzPts val="2234"/>
              <a:buFont typeface="Arial"/>
              <a:buNone/>
            </a:pPr>
            <a:r>
              <a:rPr lang="en-US" sz="2234" b="0" i="0" u="none" strike="noStrike" cap="none" dirty="0">
                <a:solidFill>
                  <a:srgbClr val="0F2D2E"/>
                </a:solidFill>
                <a:latin typeface="Century Gothic"/>
                <a:ea typeface="Century Gothic"/>
                <a:cs typeface="Century Gothic"/>
                <a:sym typeface="Century Gothic"/>
              </a:rPr>
              <a:t>14 January 2025</a:t>
            </a:r>
            <a:endParaRPr sz="1400" b="0" i="0" u="none" strike="noStrike" cap="none" dirty="0">
              <a:solidFill>
                <a:srgbClr val="000000"/>
              </a:solidFill>
              <a:latin typeface="Arial"/>
              <a:ea typeface="Arial"/>
              <a:cs typeface="Arial"/>
              <a:sym typeface="Arial"/>
            </a:endParaRPr>
          </a:p>
        </p:txBody>
      </p:sp>
      <p:sp>
        <p:nvSpPr>
          <p:cNvPr id="98" name="Google Shape;98;g326d54a65b3_1_0"/>
          <p:cNvSpPr/>
          <p:nvPr/>
        </p:nvSpPr>
        <p:spPr>
          <a:xfrm>
            <a:off x="2288229" y="9334337"/>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9" name="Google Shape;99;g326d54a65b3_1_0"/>
          <p:cNvSpPr/>
          <p:nvPr/>
        </p:nvSpPr>
        <p:spPr>
          <a:xfrm>
            <a:off x="8468919" y="9508232"/>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0" name="Google Shape;100;g326d54a65b3_1_0"/>
          <p:cNvSpPr/>
          <p:nvPr/>
        </p:nvSpPr>
        <p:spPr>
          <a:xfrm>
            <a:off x="6736443" y="9311482"/>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1" name="Google Shape;101;g326d54a65b3_1_0"/>
          <p:cNvSpPr/>
          <p:nvPr/>
        </p:nvSpPr>
        <p:spPr>
          <a:xfrm>
            <a:off x="16647789" y="9340040"/>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2" name="Google Shape;102;g326d54a65b3_1_0"/>
          <p:cNvSpPr/>
          <p:nvPr/>
        </p:nvSpPr>
        <p:spPr>
          <a:xfrm>
            <a:off x="15086784" y="9305793"/>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3" name="Google Shape;103;g326d54a65b3_1_0"/>
          <p:cNvSpPr/>
          <p:nvPr/>
        </p:nvSpPr>
        <p:spPr>
          <a:xfrm>
            <a:off x="4245223" y="9445918"/>
            <a:ext cx="1838725" cy="671206"/>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4" name="Google Shape;104;g326d54a65b3_1_0"/>
          <p:cNvSpPr/>
          <p:nvPr/>
        </p:nvSpPr>
        <p:spPr>
          <a:xfrm>
            <a:off x="12961428" y="9198507"/>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68" b="-20268"/>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5" name="Google Shape;105;g326d54a65b3_1_0"/>
          <p:cNvSpPr/>
          <p:nvPr/>
        </p:nvSpPr>
        <p:spPr>
          <a:xfrm>
            <a:off x="11154547" y="9388809"/>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06" name="Google Shape;106;g326d54a65b3_1_0"/>
          <p:cNvPicPr preferRelativeResize="0"/>
          <p:nvPr/>
        </p:nvPicPr>
        <p:blipFill rotWithShape="1">
          <a:blip r:embed="rId12">
            <a:alphaModFix/>
          </a:blip>
          <a:srcRect/>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avLst/>
              <a:gdLst/>
              <a:ahLst/>
              <a:cxnLst/>
              <a:rect l="l" t="t" r="r" b="b"/>
              <a:pathLst>
                <a:path w="5559109" h="1761958" extrusionOk="0">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831463"/>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Clr>
                <a:srgbClr val="000000"/>
              </a:buClr>
              <a:buSzPts val="8501"/>
              <a:buFont typeface="Arial"/>
              <a:buNone/>
            </a:pPr>
            <a:r>
              <a:rPr lang="en-US" sz="8501" dirty="0">
                <a:solidFill>
                  <a:srgbClr val="0F2D2E"/>
                </a:solidFill>
                <a:latin typeface="Century Gothic"/>
                <a:ea typeface="Century Gothic"/>
                <a:cs typeface="Century Gothic"/>
                <a:sym typeface="Century Gothic"/>
              </a:rPr>
              <a:t>Lesson 3</a:t>
            </a:r>
            <a:endParaRPr sz="8501" dirty="0">
              <a:solidFill>
                <a:srgbClr val="0F2D2E"/>
              </a:solidFill>
              <a:latin typeface="Century Gothic"/>
              <a:ea typeface="Century Gothic"/>
              <a:cs typeface="Century Gothic"/>
              <a:sym typeface="Century Gothic"/>
            </a:endParaRPr>
          </a:p>
        </p:txBody>
      </p:sp>
      <p:sp>
        <p:nvSpPr>
          <p:cNvPr id="134" name="Google Shape;134;p3"/>
          <p:cNvSpPr txBox="1"/>
          <p:nvPr/>
        </p:nvSpPr>
        <p:spPr>
          <a:xfrm>
            <a:off x="1805510" y="5605982"/>
            <a:ext cx="15291600" cy="2031325"/>
          </a:xfrm>
          <a:prstGeom prst="rect">
            <a:avLst/>
          </a:prstGeom>
          <a:noFill/>
          <a:ln>
            <a:noFill/>
          </a:ln>
        </p:spPr>
        <p:txBody>
          <a:bodyPr spcFirstLastPara="1" wrap="square" lIns="0" tIns="0" rIns="0" bIns="0" anchor="t" anchorCtr="0">
            <a:spAutoFit/>
          </a:bodyPr>
          <a:lstStyle/>
          <a:p>
            <a:pPr marL="0" lvl="0" indent="0" algn="ctr" rtl="0">
              <a:lnSpc>
                <a:spcPct val="110002"/>
              </a:lnSpc>
              <a:spcBef>
                <a:spcPts val="0"/>
              </a:spcBef>
              <a:spcAft>
                <a:spcPts val="0"/>
              </a:spcAft>
              <a:buClr>
                <a:schemeClr val="dk1"/>
              </a:buClr>
              <a:buSzPts val="8558"/>
              <a:buFont typeface="Arial"/>
              <a:buNone/>
            </a:pPr>
            <a:r>
              <a:rPr lang="en-US" sz="6000" dirty="0">
                <a:latin typeface="Century Gothic" panose="020B0502020202020204" pitchFamily="34" charset="0"/>
              </a:rPr>
              <a:t>Collaborative Problem-Solving and Coding with Arduino</a:t>
            </a:r>
            <a:endParaRPr lang="en-US" sz="6000" dirty="0">
              <a:solidFill>
                <a:srgbClr val="0F2D2E"/>
              </a:solidFill>
              <a:latin typeface="Century Gothic" panose="020B0502020202020204" pitchFamily="34" charset="0"/>
              <a:ea typeface="Calibri"/>
              <a:cs typeface="Calibri"/>
              <a:sym typeface="Calibri"/>
            </a:endParaRPr>
          </a:p>
        </p:txBody>
      </p:sp>
      <p:sp>
        <p:nvSpPr>
          <p:cNvPr id="135" name="Google Shape;135;p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a:stretch/>
        </p:blipFill>
        <p:spPr>
          <a:xfrm>
            <a:off x="16002000" y="-213601"/>
            <a:ext cx="2857985" cy="285798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2" name="Google Shape;142;p5"/>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Collaborative Problem-Solving and Coding with Arduino</a:t>
            </a:r>
          </a:p>
        </p:txBody>
      </p:sp>
      <p:cxnSp>
        <p:nvCxnSpPr>
          <p:cNvPr id="143" name="Google Shape;143;p5"/>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44" name="Google Shape;144;p5"/>
          <p:cNvSpPr txBox="1"/>
          <p:nvPr/>
        </p:nvSpPr>
        <p:spPr>
          <a:xfrm>
            <a:off x="1687783" y="1921202"/>
            <a:ext cx="15291600"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Clr>
                <a:srgbClr val="000000"/>
              </a:buClr>
              <a:buSzPts val="4300"/>
              <a:buFont typeface="Arial"/>
              <a:buNone/>
            </a:pPr>
            <a:r>
              <a:rPr lang="en-US" sz="4300" dirty="0">
                <a:solidFill>
                  <a:schemeClr val="bg2"/>
                </a:solidFill>
                <a:latin typeface="Century Gothic" panose="020B0502020202020204" pitchFamily="34" charset="0"/>
                <a:ea typeface="Calibri"/>
                <a:cs typeface="Calibri"/>
                <a:sym typeface="Calibri"/>
              </a:rPr>
              <a:t>Objectives</a:t>
            </a:r>
            <a:endParaRPr sz="1400" b="0" i="0" u="none" strike="noStrike" cap="none" dirty="0">
              <a:solidFill>
                <a:schemeClr val="bg2"/>
              </a:solidFill>
              <a:latin typeface="Century Gothic" panose="020B0502020202020204" pitchFamily="34" charset="0"/>
              <a:sym typeface="Arial"/>
            </a:endParaRPr>
          </a:p>
        </p:txBody>
      </p:sp>
      <p:sp>
        <p:nvSpPr>
          <p:cNvPr id="145" name="Google Shape;145;p5"/>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4" name="Rectangle 3">
            <a:extLst>
              <a:ext uri="{FF2B5EF4-FFF2-40B4-BE49-F238E27FC236}">
                <a16:creationId xmlns:a16="http://schemas.microsoft.com/office/drawing/2014/main" id="{C74C355B-1B6E-B12F-9B49-BA8927CF22A1}"/>
              </a:ext>
            </a:extLst>
          </p:cNvPr>
          <p:cNvSpPr>
            <a:spLocks noChangeArrowheads="1"/>
          </p:cNvSpPr>
          <p:nvPr/>
        </p:nvSpPr>
        <p:spPr bwMode="auto">
          <a:xfrm>
            <a:off x="1687783" y="3579578"/>
            <a:ext cx="10710405"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Understand the role of collaboration in solving Arduino coding and hardware challenges.</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800" b="0" i="0" u="none" strike="noStrike" cap="none" normalizeH="0" baseline="0" dirty="0">
              <a:ln>
                <a:noFill/>
              </a:ln>
              <a:solidFill>
                <a:schemeClr val="tx1"/>
              </a:solidFill>
              <a:effectLst/>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Learn step-by-step strategies for guiding students through collaborative coding tasks.</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800" b="0" i="0" u="none" strike="noStrike" cap="none" normalizeH="0" baseline="0" dirty="0">
              <a:ln>
                <a:noFill/>
              </a:ln>
              <a:solidFill>
                <a:schemeClr val="tx1"/>
              </a:solidFill>
              <a:effectLst/>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Explore examples of group-based problem-solving with Arduino.</a:t>
            </a:r>
            <a:endParaRPr kumimoji="0" lang="el-GR" altLang="el-GR" sz="2800" b="0" i="0" u="none" strike="noStrike" cap="none" normalizeH="0" baseline="0" dirty="0">
              <a:ln>
                <a:noFill/>
              </a:ln>
              <a:solidFill>
                <a:schemeClr val="tx1"/>
              </a:solidFill>
              <a:effectLst/>
              <a:latin typeface="Century Gothic" panose="020B0502020202020204" pitchFamily="34" charset="0"/>
            </a:endParaRPr>
          </a:p>
        </p:txBody>
      </p:sp>
      <p:pic>
        <p:nvPicPr>
          <p:cNvPr id="1026" name="Picture 2" descr="Hand drawn flat design devops illustration">
            <a:extLst>
              <a:ext uri="{FF2B5EF4-FFF2-40B4-BE49-F238E27FC236}">
                <a16:creationId xmlns:a16="http://schemas.microsoft.com/office/drawing/2014/main" id="{DAD0DADC-DE30-EF73-06C1-B15F36DC71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04569" y="5865014"/>
            <a:ext cx="5962650" cy="3971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53" name="Google Shape;153;p21"/>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54" name="Google Shape;154;p21"/>
          <p:cNvSpPr txBox="1"/>
          <p:nvPr/>
        </p:nvSpPr>
        <p:spPr>
          <a:xfrm>
            <a:off x="1711756" y="2182713"/>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Principles of Collaborative Problem-Solving</a:t>
            </a:r>
            <a:endParaRPr sz="1000" dirty="0">
              <a:solidFill>
                <a:schemeClr val="bg2"/>
              </a:solidFill>
              <a:latin typeface="Century Gothic" panose="020B0502020202020204" pitchFamily="34" charset="0"/>
            </a:endParaRPr>
          </a:p>
        </p:txBody>
      </p:sp>
      <p:sp>
        <p:nvSpPr>
          <p:cNvPr id="155" name="Google Shape;155;p21"/>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56" name="Google Shape;156;p21"/>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5" name="Rectangle 4">
            <a:extLst>
              <a:ext uri="{FF2B5EF4-FFF2-40B4-BE49-F238E27FC236}">
                <a16:creationId xmlns:a16="http://schemas.microsoft.com/office/drawing/2014/main" id="{ADBFC9C3-F076-1285-BAC2-49F66DE3D228}"/>
              </a:ext>
            </a:extLst>
          </p:cNvPr>
          <p:cNvSpPr>
            <a:spLocks noChangeArrowheads="1"/>
          </p:cNvSpPr>
          <p:nvPr/>
        </p:nvSpPr>
        <p:spPr bwMode="auto">
          <a:xfrm>
            <a:off x="1687783" y="3447383"/>
            <a:ext cx="13372572"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Define the problem clearly for the group to understand the task and its goals.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Encourage brainstorming and open discussion to generate diverse solutions.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Emphasize the value of iteration, where students test, fail, and refine their approaches.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Promote shared ownership of tasks so that all students contribute to the solution.</a:t>
            </a:r>
            <a:endParaRPr kumimoji="0" lang="el-GR" altLang="el-GR" sz="2400" b="0" i="0" u="none" strike="noStrike" cap="none" normalizeH="0" baseline="0" dirty="0">
              <a:ln>
                <a:noFill/>
              </a:ln>
              <a:solidFill>
                <a:schemeClr val="tx1"/>
              </a:solidFill>
              <a:effectLst/>
              <a:latin typeface="Century Gothic" panose="020B0502020202020204" pitchFamily="34" charset="0"/>
            </a:endParaRPr>
          </a:p>
        </p:txBody>
      </p:sp>
      <p:sp>
        <p:nvSpPr>
          <p:cNvPr id="2" name="Google Shape;142;p5">
            <a:extLst>
              <a:ext uri="{FF2B5EF4-FFF2-40B4-BE49-F238E27FC236}">
                <a16:creationId xmlns:a16="http://schemas.microsoft.com/office/drawing/2014/main" id="{1C490848-FDB0-2221-EB83-CAF0661BAD6D}"/>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Collaborative Problem-Solving and Coding with Arduino</a:t>
            </a:r>
          </a:p>
        </p:txBody>
      </p:sp>
      <p:pic>
        <p:nvPicPr>
          <p:cNvPr id="3" name="Picture 2" descr="What is Design Thinking? (And What Are The 5 Stages Associated With it?) |  by Benjamin Hunter Miller | Medium">
            <a:extLst>
              <a:ext uri="{FF2B5EF4-FFF2-40B4-BE49-F238E27FC236}">
                <a16:creationId xmlns:a16="http://schemas.microsoft.com/office/drawing/2014/main" id="{28D3A48F-0657-9026-1F92-FDA31D2113E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3861"/>
          <a:stretch/>
        </p:blipFill>
        <p:spPr bwMode="auto">
          <a:xfrm>
            <a:off x="5911103" y="6546662"/>
            <a:ext cx="6465794" cy="30593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cxnSp>
        <p:nvCxnSpPr>
          <p:cNvPr id="162" name="Google Shape;162;p22"/>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63" name="Google Shape;163;p22"/>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Strategies for Guiding Collaborative Coding</a:t>
            </a:r>
            <a:endParaRPr sz="1000" dirty="0">
              <a:solidFill>
                <a:schemeClr val="bg2"/>
              </a:solidFill>
              <a:latin typeface="Century Gothic" panose="020B0502020202020204" pitchFamily="34" charset="0"/>
            </a:endParaRPr>
          </a:p>
        </p:txBody>
      </p:sp>
      <p:sp>
        <p:nvSpPr>
          <p:cNvPr id="164" name="Google Shape;164;p2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65" name="Google Shape;165;p22"/>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67" name="Google Shape;167;p22"/>
          <p:cNvSpPr txBox="1"/>
          <p:nvPr/>
        </p:nvSpPr>
        <p:spPr>
          <a:xfrm>
            <a:off x="1711756" y="3454041"/>
            <a:ext cx="11424065" cy="5273099"/>
          </a:xfrm>
          <a:prstGeom prst="rect">
            <a:avLst/>
          </a:prstGeom>
          <a:noFill/>
          <a:ln>
            <a:noFill/>
          </a:ln>
        </p:spPr>
        <p:txBody>
          <a:bodyPr spcFirstLastPara="1" wrap="square" lIns="91425" tIns="91425" rIns="91425" bIns="91425" anchor="t" anchorCtr="0">
            <a:noAutofit/>
          </a:bodyPr>
          <a:lstStyle/>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Encourage two students to work together, alternating as driver (writing code) and navigator (reviewing code).</a:t>
            </a:r>
          </a:p>
          <a:p>
            <a:pPr marL="457200" lvl="0" indent="-457200" algn="l" rtl="0">
              <a:spcBef>
                <a:spcPts val="0"/>
              </a:spcBef>
              <a:spcAft>
                <a:spcPts val="0"/>
              </a:spcAft>
              <a:buFont typeface="Arial" panose="020B0604020202020204" pitchFamily="34" charset="0"/>
              <a:buChar char="•"/>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Facilitate group reviews where students analyze and critique each other’s code to improve logic and structure.</a:t>
            </a:r>
          </a:p>
          <a:p>
            <a:pPr marL="457200" lvl="0" indent="-457200" algn="l" rtl="0">
              <a:spcBef>
                <a:spcPts val="0"/>
              </a:spcBef>
              <a:spcAft>
                <a:spcPts val="0"/>
              </a:spcAft>
              <a:buFont typeface="Arial" panose="020B0604020202020204" pitchFamily="34" charset="0"/>
              <a:buChar char="•"/>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Teach students to approach errors methodically by checking wiring, syntax, and functionality step by step.</a:t>
            </a:r>
          </a:p>
          <a:p>
            <a:pPr marL="457200" lvl="0" indent="-457200" algn="l" rtl="0">
              <a:spcBef>
                <a:spcPts val="0"/>
              </a:spcBef>
              <a:spcAft>
                <a:spcPts val="0"/>
              </a:spcAft>
              <a:buFont typeface="Arial" panose="020B0604020202020204" pitchFamily="34" charset="0"/>
              <a:buChar char="•"/>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Assign coding-related roles, such as Debugger (fixes errors) and Researcher (finds solutions online).</a:t>
            </a:r>
            <a:endParaRPr sz="2400" dirty="0">
              <a:solidFill>
                <a:schemeClr val="dk1"/>
              </a:solidFill>
              <a:latin typeface="Century Gothic"/>
              <a:ea typeface="Century Gothic"/>
              <a:cs typeface="Century Gothic"/>
              <a:sym typeface="Century Gothic"/>
            </a:endParaRPr>
          </a:p>
        </p:txBody>
      </p:sp>
      <p:sp>
        <p:nvSpPr>
          <p:cNvPr id="2" name="Google Shape;142;p5">
            <a:extLst>
              <a:ext uri="{FF2B5EF4-FFF2-40B4-BE49-F238E27FC236}">
                <a16:creationId xmlns:a16="http://schemas.microsoft.com/office/drawing/2014/main" id="{5E41B78C-4255-2507-5736-8D48C99DE6D0}"/>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Collaborative Problem-Solving and Coding with Arduino</a:t>
            </a:r>
          </a:p>
        </p:txBody>
      </p:sp>
      <p:pic>
        <p:nvPicPr>
          <p:cNvPr id="4" name="Picture 2" descr="Flat-hand drawn web developers illustration">
            <a:extLst>
              <a:ext uri="{FF2B5EF4-FFF2-40B4-BE49-F238E27FC236}">
                <a16:creationId xmlns:a16="http://schemas.microsoft.com/office/drawing/2014/main" id="{887AA590-C0D9-B68D-E15E-5C79BCA573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51733" y="4488422"/>
            <a:ext cx="4810345" cy="32043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2">
          <a:extLst>
            <a:ext uri="{FF2B5EF4-FFF2-40B4-BE49-F238E27FC236}">
              <a16:creationId xmlns:a16="http://schemas.microsoft.com/office/drawing/2014/main" id="{92CF1DDE-84B1-0A74-22FE-542A4686E7F7}"/>
            </a:ext>
          </a:extLst>
        </p:cNvPr>
        <p:cNvGrpSpPr/>
        <p:nvPr/>
      </p:nvGrpSpPr>
      <p:grpSpPr>
        <a:xfrm>
          <a:off x="0" y="0"/>
          <a:ext cx="0" cy="0"/>
          <a:chOff x="0" y="0"/>
          <a:chExt cx="0" cy="0"/>
        </a:xfrm>
      </p:grpSpPr>
      <p:sp>
        <p:nvSpPr>
          <p:cNvPr id="183" name="Google Shape;183;p24">
            <a:extLst>
              <a:ext uri="{FF2B5EF4-FFF2-40B4-BE49-F238E27FC236}">
                <a16:creationId xmlns:a16="http://schemas.microsoft.com/office/drawing/2014/main" id="{B4D6C66E-8885-571A-3EF3-BD7FD4B42161}"/>
              </a:ext>
            </a:extLst>
          </p:cNvPr>
          <p:cNvSpPr txBox="1"/>
          <p:nvPr/>
        </p:nvSpPr>
        <p:spPr>
          <a:xfrm>
            <a:off x="1709682" y="3367122"/>
            <a:ext cx="10333888" cy="4705262"/>
          </a:xfrm>
          <a:prstGeom prst="rect">
            <a:avLst/>
          </a:prstGeom>
          <a:noFill/>
          <a:ln>
            <a:noFill/>
          </a:ln>
        </p:spPr>
        <p:txBody>
          <a:bodyPr spcFirstLastPara="1" wrap="square" lIns="0" tIns="0" rIns="0" bIns="0" anchor="t" anchorCtr="0">
            <a:spAutoFit/>
          </a:bodyPr>
          <a:lstStyle/>
          <a:p>
            <a:pPr marL="0" lvl="0" indent="0" algn="just" rtl="0">
              <a:lnSpc>
                <a:spcPct val="147000"/>
              </a:lnSpc>
              <a:spcBef>
                <a:spcPts val="0"/>
              </a:spcBef>
              <a:spcAft>
                <a:spcPts val="0"/>
              </a:spcAft>
              <a:buClr>
                <a:schemeClr val="dk1"/>
              </a:buClr>
              <a:buSzPts val="1100"/>
              <a:buFont typeface="Arial"/>
              <a:buNone/>
            </a:pPr>
            <a:r>
              <a:rPr lang="en-US" sz="2400" dirty="0">
                <a:solidFill>
                  <a:srgbClr val="0F2D2E"/>
                </a:solidFill>
                <a:latin typeface="Century Gothic"/>
                <a:ea typeface="Century Gothic"/>
                <a:cs typeface="Century Gothic"/>
                <a:sym typeface="Century Gothic"/>
              </a:rPr>
              <a:t>Scenario: The LED is not blinking as intended.</a:t>
            </a:r>
          </a:p>
          <a:p>
            <a:pPr marL="0" lvl="0" indent="0" algn="just" rtl="0">
              <a:lnSpc>
                <a:spcPct val="147000"/>
              </a:lnSpc>
              <a:spcBef>
                <a:spcPts val="0"/>
              </a:spcBef>
              <a:spcAft>
                <a:spcPts val="0"/>
              </a:spcAft>
              <a:buClr>
                <a:schemeClr val="dk1"/>
              </a:buClr>
              <a:buSzPts val="1100"/>
              <a:buFont typeface="Arial"/>
              <a:buNone/>
            </a:pPr>
            <a:r>
              <a:rPr lang="en-US" sz="2400" dirty="0">
                <a:solidFill>
                  <a:srgbClr val="0F2D2E"/>
                </a:solidFill>
                <a:latin typeface="Century Gothic"/>
                <a:ea typeface="Century Gothic"/>
                <a:cs typeface="Century Gothic"/>
                <a:sym typeface="Century Gothic"/>
              </a:rPr>
              <a:t>Group Task:</a:t>
            </a:r>
          </a:p>
          <a:p>
            <a:pPr marL="457200" lvl="0" indent="-457200" algn="just" rtl="0">
              <a:lnSpc>
                <a:spcPct val="147000"/>
              </a:lnSpc>
              <a:spcBef>
                <a:spcPts val="0"/>
              </a:spcBef>
              <a:spcAft>
                <a:spcPts val="0"/>
              </a:spcAft>
              <a:buClr>
                <a:schemeClr val="dk1"/>
              </a:buClr>
              <a:buSzPts val="1100"/>
              <a:buFont typeface="+mj-lt"/>
              <a:buAutoNum type="arabicPeriod"/>
            </a:pPr>
            <a:r>
              <a:rPr lang="en-US" sz="2000" dirty="0">
                <a:solidFill>
                  <a:srgbClr val="0F2D2E"/>
                </a:solidFill>
                <a:latin typeface="Century Gothic"/>
                <a:ea typeface="Century Gothic"/>
                <a:cs typeface="Century Gothic"/>
                <a:sym typeface="Century Gothic"/>
              </a:rPr>
              <a:t>Review the code for errors, such as incorrect pin numbers or missing semicolons.</a:t>
            </a:r>
          </a:p>
          <a:p>
            <a:pPr marL="457200" lvl="0" indent="-457200" algn="just" rtl="0">
              <a:lnSpc>
                <a:spcPct val="147000"/>
              </a:lnSpc>
              <a:spcBef>
                <a:spcPts val="0"/>
              </a:spcBef>
              <a:spcAft>
                <a:spcPts val="0"/>
              </a:spcAft>
              <a:buClr>
                <a:schemeClr val="dk1"/>
              </a:buClr>
              <a:buSzPts val="1100"/>
              <a:buFont typeface="+mj-lt"/>
              <a:buAutoNum type="arabicPeriod"/>
            </a:pPr>
            <a:r>
              <a:rPr lang="en-US" sz="2000" dirty="0">
                <a:solidFill>
                  <a:srgbClr val="0F2D2E"/>
                </a:solidFill>
                <a:latin typeface="Century Gothic"/>
                <a:ea typeface="Century Gothic"/>
                <a:cs typeface="Century Gothic"/>
                <a:sym typeface="Century Gothic"/>
              </a:rPr>
              <a:t>Check hardware connections for loose wires or incorrect placements on the breadboard.</a:t>
            </a:r>
          </a:p>
          <a:p>
            <a:pPr marL="457200" lvl="0" indent="-457200" algn="just" rtl="0">
              <a:lnSpc>
                <a:spcPct val="147000"/>
              </a:lnSpc>
              <a:spcBef>
                <a:spcPts val="0"/>
              </a:spcBef>
              <a:spcAft>
                <a:spcPts val="0"/>
              </a:spcAft>
              <a:buClr>
                <a:schemeClr val="dk1"/>
              </a:buClr>
              <a:buSzPts val="1100"/>
              <a:buFont typeface="+mj-lt"/>
              <a:buAutoNum type="arabicPeriod"/>
            </a:pPr>
            <a:r>
              <a:rPr lang="en-US" sz="2000" dirty="0">
                <a:solidFill>
                  <a:srgbClr val="0F2D2E"/>
                </a:solidFill>
                <a:latin typeface="Century Gothic"/>
                <a:ea typeface="Century Gothic"/>
                <a:cs typeface="Century Gothic"/>
                <a:sym typeface="Century Gothic"/>
              </a:rPr>
              <a:t>Test alternative solutions, like changing the delay time in the code.</a:t>
            </a:r>
          </a:p>
          <a:p>
            <a:pPr lvl="0" algn="just" rtl="0">
              <a:lnSpc>
                <a:spcPct val="147000"/>
              </a:lnSpc>
              <a:spcBef>
                <a:spcPts val="0"/>
              </a:spcBef>
              <a:spcAft>
                <a:spcPts val="0"/>
              </a:spcAft>
              <a:buClr>
                <a:schemeClr val="dk1"/>
              </a:buClr>
              <a:buSzPts val="1100"/>
            </a:pPr>
            <a:endParaRPr lang="en-US" sz="2000" dirty="0">
              <a:solidFill>
                <a:srgbClr val="0F2D2E"/>
              </a:solidFill>
              <a:latin typeface="Century Gothic"/>
              <a:ea typeface="Century Gothic"/>
              <a:cs typeface="Century Gothic"/>
              <a:sym typeface="Century Gothic"/>
            </a:endParaRPr>
          </a:p>
          <a:p>
            <a:pPr lvl="0" algn="just" rtl="0">
              <a:lnSpc>
                <a:spcPct val="147000"/>
              </a:lnSpc>
              <a:spcBef>
                <a:spcPts val="0"/>
              </a:spcBef>
              <a:spcAft>
                <a:spcPts val="0"/>
              </a:spcAft>
              <a:buClr>
                <a:schemeClr val="dk1"/>
              </a:buClr>
              <a:buSzPts val="1100"/>
            </a:pPr>
            <a:r>
              <a:rPr lang="en-US" sz="2000" dirty="0">
                <a:solidFill>
                  <a:srgbClr val="0F2D2E"/>
                </a:solidFill>
                <a:latin typeface="Century Gothic"/>
                <a:ea typeface="Century Gothic"/>
                <a:cs typeface="Century Gothic"/>
                <a:sym typeface="Century Gothic"/>
              </a:rPr>
              <a:t>Teacher’s Role:</a:t>
            </a:r>
          </a:p>
          <a:p>
            <a:pPr marL="342900" lvl="0" indent="-342900" algn="just" rtl="0">
              <a:lnSpc>
                <a:spcPct val="147000"/>
              </a:lnSpc>
              <a:spcBef>
                <a:spcPts val="0"/>
              </a:spcBef>
              <a:spcAft>
                <a:spcPts val="0"/>
              </a:spcAft>
              <a:buClr>
                <a:schemeClr val="dk1"/>
              </a:buClr>
              <a:buSzPts val="1100"/>
              <a:buFont typeface="Arial" panose="020B0604020202020204" pitchFamily="34" charset="0"/>
              <a:buChar char="•"/>
            </a:pPr>
            <a:r>
              <a:rPr lang="en-US" sz="2000" dirty="0">
                <a:solidFill>
                  <a:srgbClr val="0F2D2E"/>
                </a:solidFill>
                <a:latin typeface="Century Gothic"/>
                <a:ea typeface="Century Gothic"/>
                <a:cs typeface="Century Gothic"/>
                <a:sym typeface="Century Gothic"/>
              </a:rPr>
              <a:t>Ask guiding questions like, “What part of the circuit could be causing the issue?”</a:t>
            </a:r>
          </a:p>
          <a:p>
            <a:pPr marL="342900" lvl="0" indent="-342900" algn="just" rtl="0">
              <a:lnSpc>
                <a:spcPct val="147000"/>
              </a:lnSpc>
              <a:spcBef>
                <a:spcPts val="0"/>
              </a:spcBef>
              <a:spcAft>
                <a:spcPts val="0"/>
              </a:spcAft>
              <a:buClr>
                <a:schemeClr val="dk1"/>
              </a:buClr>
              <a:buSzPts val="1100"/>
              <a:buFont typeface="Arial" panose="020B0604020202020204" pitchFamily="34" charset="0"/>
              <a:buChar char="•"/>
            </a:pPr>
            <a:r>
              <a:rPr lang="en-US" sz="2000" dirty="0">
                <a:solidFill>
                  <a:srgbClr val="0F2D2E"/>
                </a:solidFill>
                <a:latin typeface="Century Gothic"/>
                <a:ea typeface="Century Gothic"/>
                <a:cs typeface="Century Gothic"/>
                <a:sym typeface="Century Gothic"/>
              </a:rPr>
              <a:t>Encourage students to document each step of the troubleshooting process.</a:t>
            </a:r>
            <a:endParaRPr sz="1800" dirty="0">
              <a:solidFill>
                <a:srgbClr val="0F2D2E"/>
              </a:solidFill>
              <a:latin typeface="Century Gothic"/>
              <a:ea typeface="Century Gothic"/>
              <a:cs typeface="Century Gothic"/>
              <a:sym typeface="Century Gothic"/>
            </a:endParaRPr>
          </a:p>
        </p:txBody>
      </p:sp>
      <p:cxnSp>
        <p:nvCxnSpPr>
          <p:cNvPr id="184" name="Google Shape;184;p24">
            <a:extLst>
              <a:ext uri="{FF2B5EF4-FFF2-40B4-BE49-F238E27FC236}">
                <a16:creationId xmlns:a16="http://schemas.microsoft.com/office/drawing/2014/main" id="{F66C6675-997B-7BF1-9170-B72287B34CD1}"/>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a:extLst>
              <a:ext uri="{FF2B5EF4-FFF2-40B4-BE49-F238E27FC236}">
                <a16:creationId xmlns:a16="http://schemas.microsoft.com/office/drawing/2014/main" id="{8283FBFC-4793-2A15-D005-A1C3B6AD28F1}"/>
              </a:ext>
            </a:extLst>
          </p:cNvPr>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Example Activity: Debugging a Non-Responsive LED</a:t>
            </a:r>
            <a:endParaRPr sz="1100" dirty="0">
              <a:solidFill>
                <a:schemeClr val="bg2"/>
              </a:solidFill>
            </a:endParaRPr>
          </a:p>
        </p:txBody>
      </p:sp>
      <p:sp>
        <p:nvSpPr>
          <p:cNvPr id="186" name="Google Shape;186;p24">
            <a:extLst>
              <a:ext uri="{FF2B5EF4-FFF2-40B4-BE49-F238E27FC236}">
                <a16:creationId xmlns:a16="http://schemas.microsoft.com/office/drawing/2014/main" id="{0357031A-A2AC-2246-AFE6-70D8E5006DBA}"/>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a:extLst>
              <a:ext uri="{FF2B5EF4-FFF2-40B4-BE49-F238E27FC236}">
                <a16:creationId xmlns:a16="http://schemas.microsoft.com/office/drawing/2014/main" id="{D753E3BA-AD03-32F3-56AE-1C2D265C16B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89" name="Google Shape;189;p24">
            <a:extLst>
              <a:ext uri="{FF2B5EF4-FFF2-40B4-BE49-F238E27FC236}">
                <a16:creationId xmlns:a16="http://schemas.microsoft.com/office/drawing/2014/main" id="{BDA571E6-5292-BA0A-1C36-5808D017D449}"/>
              </a:ext>
            </a:extLst>
          </p:cNvPr>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 name="Google Shape;142;p5">
            <a:extLst>
              <a:ext uri="{FF2B5EF4-FFF2-40B4-BE49-F238E27FC236}">
                <a16:creationId xmlns:a16="http://schemas.microsoft.com/office/drawing/2014/main" id="{BC9E8A22-632C-D4EF-621F-8C1AFE94DDEC}"/>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Collaborative Problem-Solving and Coding with Arduino</a:t>
            </a:r>
          </a:p>
        </p:txBody>
      </p:sp>
      <p:pic>
        <p:nvPicPr>
          <p:cNvPr id="4098" name="Picture 2" descr="Button w/ LED ... not working ( First Project ) - General Guidance - Arduino  Forum">
            <a:extLst>
              <a:ext uri="{FF2B5EF4-FFF2-40B4-BE49-F238E27FC236}">
                <a16:creationId xmlns:a16="http://schemas.microsoft.com/office/drawing/2014/main" id="{D5CBB458-7917-41B3-65EC-8C7ECF8AEA5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006"/>
          <a:stretch/>
        </p:blipFill>
        <p:spPr bwMode="auto">
          <a:xfrm>
            <a:off x="12324068" y="4420670"/>
            <a:ext cx="4821998" cy="3432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305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3"/>
          <p:cNvSpPr txBox="1"/>
          <p:nvPr/>
        </p:nvSpPr>
        <p:spPr>
          <a:xfrm>
            <a:off x="1687783" y="3509772"/>
            <a:ext cx="15219900" cy="4727833"/>
          </a:xfrm>
          <a:prstGeom prst="rect">
            <a:avLst/>
          </a:prstGeom>
          <a:noFill/>
          <a:ln>
            <a:noFill/>
          </a:ln>
        </p:spPr>
        <p:txBody>
          <a:bodyPr spcFirstLastPara="1" wrap="square" lIns="0" tIns="0" rIns="0" bIns="0" anchor="t" anchorCtr="0">
            <a:spAutoFit/>
          </a:bodyPr>
          <a:lstStyle/>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Challenge: Create a Button-Controlled LED</a:t>
            </a:r>
          </a:p>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Objective: Teams will program an LED to turn on or off using a button.</a:t>
            </a:r>
          </a:p>
          <a:p>
            <a:pPr lvl="0" algn="just" rtl="0">
              <a:lnSpc>
                <a:spcPct val="147000"/>
              </a:lnSpc>
              <a:spcBef>
                <a:spcPts val="0"/>
              </a:spcBef>
              <a:spcAft>
                <a:spcPts val="0"/>
              </a:spcAft>
              <a:buClr>
                <a:schemeClr val="dk1"/>
              </a:buClr>
              <a:buSzPts val="1100"/>
            </a:pPr>
            <a:r>
              <a:rPr lang="en-US" sz="2300" dirty="0">
                <a:solidFill>
                  <a:srgbClr val="0F2D2E"/>
                </a:solidFill>
                <a:latin typeface="Century Gothic"/>
                <a:ea typeface="Century Gothic"/>
                <a:cs typeface="Century Gothic"/>
                <a:sym typeface="Century Gothic"/>
              </a:rPr>
              <a:t>Steps: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Connect the LED, resistor, button, and Arduino according to the provided circuit diagram.</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Write the code to detect button presses and control the LED state.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Test and refine the code to ensure it works as expected.</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000" dirty="0">
              <a:solidFill>
                <a:srgbClr val="0F2D2E"/>
              </a:solidFill>
              <a:latin typeface="Century Gothic"/>
              <a:ea typeface="Century Gothic"/>
              <a:cs typeface="Century Gothic"/>
              <a:sym typeface="Century Gothic"/>
            </a:endParaRPr>
          </a:p>
          <a:p>
            <a:pPr lvl="0" algn="just" rtl="0">
              <a:lnSpc>
                <a:spcPct val="147000"/>
              </a:lnSpc>
              <a:spcBef>
                <a:spcPts val="0"/>
              </a:spcBef>
              <a:spcAft>
                <a:spcPts val="0"/>
              </a:spcAft>
              <a:buClr>
                <a:schemeClr val="dk1"/>
              </a:buClr>
              <a:buSzPts val="1100"/>
            </a:pPr>
            <a:r>
              <a:rPr lang="en-US" sz="2000" dirty="0">
                <a:solidFill>
                  <a:srgbClr val="0F2D2E"/>
                </a:solidFill>
                <a:latin typeface="Century Gothic"/>
                <a:ea typeface="Century Gothic"/>
                <a:cs typeface="Century Gothic"/>
                <a:sym typeface="Century Gothic"/>
              </a:rPr>
              <a:t>Teacher’s Role: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r>
              <a:rPr lang="en-US" sz="2000" dirty="0">
                <a:solidFill>
                  <a:srgbClr val="0F2D2E"/>
                </a:solidFill>
                <a:latin typeface="Century Gothic"/>
                <a:ea typeface="Century Gothic"/>
                <a:cs typeface="Century Gothic"/>
                <a:sym typeface="Century Gothic"/>
              </a:rPr>
              <a:t>Provide prompts like, “What happens if you change the pin configuration?”</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q"/>
            </a:pPr>
            <a:r>
              <a:rPr lang="en-US" sz="2000" dirty="0">
                <a:solidFill>
                  <a:srgbClr val="0F2D2E"/>
                </a:solidFill>
                <a:latin typeface="Century Gothic"/>
                <a:ea typeface="Century Gothic"/>
                <a:cs typeface="Century Gothic"/>
                <a:sym typeface="Century Gothic"/>
              </a:rPr>
              <a:t>Facilitate peer discussions to address common coding errors.</a:t>
            </a:r>
            <a:endParaRPr sz="2000" dirty="0">
              <a:solidFill>
                <a:schemeClr val="tx1"/>
              </a:solidFill>
              <a:latin typeface="Century Gothic"/>
              <a:ea typeface="Century Gothic"/>
              <a:cs typeface="Century Gothic"/>
              <a:sym typeface="Century Gothic"/>
            </a:endParaRPr>
          </a:p>
        </p:txBody>
      </p:sp>
      <p:cxnSp>
        <p:nvCxnSpPr>
          <p:cNvPr id="173" name="Google Shape;173;p23"/>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23"/>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Collaborative Coding Challenge Example</a:t>
            </a:r>
            <a:endParaRPr sz="1000" dirty="0">
              <a:solidFill>
                <a:schemeClr val="bg2"/>
              </a:solidFill>
              <a:latin typeface="Century Gothic" panose="020B0502020202020204" pitchFamily="34" charset="0"/>
            </a:endParaRPr>
          </a:p>
        </p:txBody>
      </p:sp>
      <p:sp>
        <p:nvSpPr>
          <p:cNvPr id="175" name="Google Shape;175;p2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6" name="Google Shape;176;p23"/>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78" name="Google Shape;178;p23"/>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 name="Google Shape;142;p5">
            <a:extLst>
              <a:ext uri="{FF2B5EF4-FFF2-40B4-BE49-F238E27FC236}">
                <a16:creationId xmlns:a16="http://schemas.microsoft.com/office/drawing/2014/main" id="{545E6B7C-12B4-61F5-4A54-819AA8D6B6B8}"/>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Collaborative Problem-Solving and Coding with Arduino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4"/>
          <p:cNvSpPr txBox="1"/>
          <p:nvPr/>
        </p:nvSpPr>
        <p:spPr>
          <a:xfrm>
            <a:off x="1687783" y="3509772"/>
            <a:ext cx="15219900" cy="2601353"/>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Encourage Testing Early: Remind students to test their circuits and code frequently during development.</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Document Progress: Have students write down their observations and changes after each test.</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Celebrate Failures: Normalize mistakes as learning opportunities, using them to discuss alternative approaches.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Reflection: End each task by asking, “What did you learn from solving this problem?”</a:t>
            </a:r>
            <a:endParaRPr sz="2300" dirty="0">
              <a:solidFill>
                <a:srgbClr val="0F2D2E"/>
              </a:solidFill>
              <a:latin typeface="Century Gothic"/>
              <a:ea typeface="Century Gothic"/>
              <a:cs typeface="Century Gothic"/>
              <a:sym typeface="Century Gothic"/>
            </a:endParaRPr>
          </a:p>
        </p:txBody>
      </p:sp>
      <p:cxnSp>
        <p:nvCxnSpPr>
          <p:cNvPr id="184" name="Google Shape;184;p24"/>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Promoting Iterative Problem-Solving</a:t>
            </a:r>
            <a:endParaRPr sz="1100" dirty="0">
              <a:solidFill>
                <a:schemeClr val="bg2"/>
              </a:solidFill>
            </a:endParaRPr>
          </a:p>
        </p:txBody>
      </p:sp>
      <p:sp>
        <p:nvSpPr>
          <p:cNvPr id="186" name="Google Shape;186;p24"/>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3" name="Google Shape;142;p5">
            <a:extLst>
              <a:ext uri="{FF2B5EF4-FFF2-40B4-BE49-F238E27FC236}">
                <a16:creationId xmlns:a16="http://schemas.microsoft.com/office/drawing/2014/main" id="{EF7DA969-F600-1238-8E85-9FEE5513CDDD}"/>
              </a:ext>
            </a:extLst>
          </p:cNvPr>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Collaborative Problem-Solving and Coding with Arduino</a:t>
            </a:r>
          </a:p>
        </p:txBody>
      </p:sp>
      <p:pic>
        <p:nvPicPr>
          <p:cNvPr id="5123" name="Picture 3" descr="equipo cama alegria domestico femenino">
            <a:extLst>
              <a:ext uri="{FF2B5EF4-FFF2-40B4-BE49-F238E27FC236}">
                <a16:creationId xmlns:a16="http://schemas.microsoft.com/office/drawing/2014/main" id="{99A2E9CC-A1FC-E348-AC5D-BCD81674D4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2635" y="6556346"/>
            <a:ext cx="4578083" cy="304961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94"/>
        <p:cNvGrpSpPr/>
        <p:nvPr/>
      </p:nvGrpSpPr>
      <p:grpSpPr>
        <a:xfrm>
          <a:off x="0" y="0"/>
          <a:ext cx="0" cy="0"/>
          <a:chOff x="0" y="0"/>
          <a:chExt cx="0" cy="0"/>
        </a:xfrm>
      </p:grpSpPr>
      <p:grpSp>
        <p:nvGrpSpPr>
          <p:cNvPr id="195" name="Google Shape;195;p8"/>
          <p:cNvGrpSpPr/>
          <p:nvPr/>
        </p:nvGrpSpPr>
        <p:grpSpPr>
          <a:xfrm>
            <a:off x="-590334" y="-2737919"/>
            <a:ext cx="17982161" cy="4071419"/>
            <a:chOff x="0" y="-9525"/>
            <a:chExt cx="5559109" cy="1258662"/>
          </a:xfrm>
        </p:grpSpPr>
        <p:sp>
          <p:nvSpPr>
            <p:cNvPr id="196" name="Google Shape;196;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98" name="Google Shape;198;p8"/>
          <p:cNvSpPr/>
          <p:nvPr/>
        </p:nvSpPr>
        <p:spPr>
          <a:xfrm>
            <a:off x="1584780" y="1958660"/>
            <a:ext cx="19603058" cy="5699440"/>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9" name="Google Shape;199;p8"/>
          <p:cNvSpPr txBox="1"/>
          <p:nvPr/>
        </p:nvSpPr>
        <p:spPr>
          <a:xfrm>
            <a:off x="1584780" y="2308849"/>
            <a:ext cx="19603058" cy="5730251"/>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0" name="Google Shape;200;p8"/>
          <p:cNvSpPr txBox="1"/>
          <p:nvPr/>
        </p:nvSpPr>
        <p:spPr>
          <a:xfrm>
            <a:off x="8929167" y="2895321"/>
            <a:ext cx="5531375" cy="4107672"/>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rgbClr val="000000"/>
              </a:buClr>
              <a:buSzPts val="11189"/>
              <a:buFont typeface="Arial"/>
              <a:buNone/>
            </a:pPr>
            <a:r>
              <a:rPr lang="en-US" sz="11189" b="0" i="0" u="none" strike="noStrike" cap="none">
                <a:solidFill>
                  <a:srgbClr val="0F2D2E"/>
                </a:solidFill>
                <a:latin typeface="Century Gothic"/>
                <a:ea typeface="Century Gothic"/>
                <a:cs typeface="Century Gothic"/>
                <a:sym typeface="Century Gothic"/>
              </a:rPr>
              <a:t>THANK </a:t>
            </a:r>
            <a:endParaRPr sz="1400" b="0" i="0" u="none" strike="noStrike" cap="none">
              <a:solidFill>
                <a:srgbClr val="000000"/>
              </a:solidFill>
              <a:latin typeface="Arial"/>
              <a:ea typeface="Arial"/>
              <a:cs typeface="Arial"/>
              <a:sym typeface="Arial"/>
            </a:endParaRPr>
          </a:p>
          <a:p>
            <a:pPr marL="0" marR="0" lvl="0" indent="0" algn="ctr" rtl="0">
              <a:lnSpc>
                <a:spcPct val="109995"/>
              </a:lnSpc>
              <a:spcBef>
                <a:spcPts val="0"/>
              </a:spcBef>
              <a:spcAft>
                <a:spcPts val="0"/>
              </a:spcAft>
              <a:buClr>
                <a:srgbClr val="000000"/>
              </a:buClr>
              <a:buSzPts val="17688"/>
              <a:buFont typeface="Arial"/>
              <a:buNone/>
            </a:pPr>
            <a:r>
              <a:rPr lang="en-US" sz="17688" b="0" i="0" u="none" strike="noStrike" cap="none">
                <a:solidFill>
                  <a:srgbClr val="0F2D2E"/>
                </a:solidFill>
                <a:latin typeface="Century Gothic"/>
                <a:ea typeface="Century Gothic"/>
                <a:cs typeface="Century Gothic"/>
                <a:sym typeface="Century Gothic"/>
              </a:rPr>
              <a:t>YOU</a:t>
            </a:r>
            <a:endParaRPr sz="1400" b="0" i="0" u="none" strike="noStrike" cap="none">
              <a:solidFill>
                <a:srgbClr val="000000"/>
              </a:solidFill>
              <a:latin typeface="Arial"/>
              <a:ea typeface="Arial"/>
              <a:cs typeface="Arial"/>
              <a:sym typeface="Arial"/>
            </a:endParaRPr>
          </a:p>
        </p:txBody>
      </p:sp>
      <p:grpSp>
        <p:nvGrpSpPr>
          <p:cNvPr id="201" name="Google Shape;201;p8"/>
          <p:cNvGrpSpPr/>
          <p:nvPr/>
        </p:nvGrpSpPr>
        <p:grpSpPr>
          <a:xfrm>
            <a:off x="-1220849" y="8311081"/>
            <a:ext cx="17982161" cy="4071419"/>
            <a:chOff x="0" y="-9525"/>
            <a:chExt cx="5559109" cy="1258662"/>
          </a:xfrm>
        </p:grpSpPr>
        <p:sp>
          <p:nvSpPr>
            <p:cNvPr id="202" name="Google Shape;202;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04" name="Google Shape;204;p8"/>
          <p:cNvSpPr/>
          <p:nvPr/>
        </p:nvSpPr>
        <p:spPr>
          <a:xfrm>
            <a:off x="664021" y="197804"/>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5" name="Google Shape;205;p8"/>
          <p:cNvSpPr/>
          <p:nvPr/>
        </p:nvSpPr>
        <p:spPr>
          <a:xfrm>
            <a:off x="6957970" y="288277"/>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6" name="Google Shape;206;p8"/>
          <p:cNvSpPr/>
          <p:nvPr/>
        </p:nvSpPr>
        <p:spPr>
          <a:xfrm>
            <a:off x="5187470" y="98784"/>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7" name="Google Shape;207;p8"/>
          <p:cNvSpPr/>
          <p:nvPr/>
        </p:nvSpPr>
        <p:spPr>
          <a:xfrm>
            <a:off x="15448862" y="259298"/>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8" name="Google Shape;208;p8"/>
          <p:cNvSpPr/>
          <p:nvPr/>
        </p:nvSpPr>
        <p:spPr>
          <a:xfrm>
            <a:off x="13661090" y="313067"/>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9" name="Google Shape;209;p8"/>
          <p:cNvSpPr/>
          <p:nvPr/>
        </p:nvSpPr>
        <p:spPr>
          <a:xfrm>
            <a:off x="2591439" y="252275"/>
            <a:ext cx="1838725" cy="671206"/>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0" name="Google Shape;210;p8"/>
          <p:cNvSpPr/>
          <p:nvPr/>
        </p:nvSpPr>
        <p:spPr>
          <a:xfrm>
            <a:off x="11618950" y="177633"/>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66" b="-2026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1" name="Google Shape;211;p8"/>
          <p:cNvSpPr/>
          <p:nvPr/>
        </p:nvSpPr>
        <p:spPr>
          <a:xfrm>
            <a:off x="9520391" y="252275"/>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12" name="Google Shape;212;p8"/>
          <p:cNvPicPr preferRelativeResize="0"/>
          <p:nvPr/>
        </p:nvPicPr>
        <p:blipFill rotWithShape="1">
          <a:blip r:embed="rId11">
            <a:alphaModFix/>
          </a:blip>
          <a:srcRect l="23001" t="11161" r="25379" b="23378"/>
          <a:stretch/>
        </p:blipFill>
        <p:spPr>
          <a:xfrm>
            <a:off x="3657600" y="2276967"/>
            <a:ext cx="3810000" cy="4831453"/>
          </a:xfrm>
          <a:prstGeom prst="rect">
            <a:avLst/>
          </a:prstGeom>
          <a:noFill/>
          <a:ln>
            <a:noFill/>
          </a:ln>
        </p:spPr>
      </p:pic>
      <p:pic>
        <p:nvPicPr>
          <p:cNvPr id="213" name="Google Shape;213;p8"/>
          <p:cNvPicPr preferRelativeResize="0"/>
          <p:nvPr/>
        </p:nvPicPr>
        <p:blipFill rotWithShape="1">
          <a:blip r:embed="rId12">
            <a:alphaModFix/>
          </a:blip>
          <a:srcRect/>
          <a:stretch/>
        </p:blipFill>
        <p:spPr>
          <a:xfrm>
            <a:off x="2812896" y="8718599"/>
            <a:ext cx="1859594" cy="769000"/>
          </a:xfrm>
          <a:prstGeom prst="rect">
            <a:avLst/>
          </a:prstGeom>
          <a:noFill/>
          <a:ln>
            <a:noFill/>
          </a:ln>
        </p:spPr>
      </p:pic>
      <p:pic>
        <p:nvPicPr>
          <p:cNvPr id="214" name="Google Shape;214;p8"/>
          <p:cNvPicPr preferRelativeResize="0"/>
          <p:nvPr/>
        </p:nvPicPr>
        <p:blipFill rotWithShape="1">
          <a:blip r:embed="rId13">
            <a:alphaModFix/>
          </a:blip>
          <a:srcRect t="18055" b="18054"/>
          <a:stretch/>
        </p:blipFill>
        <p:spPr>
          <a:xfrm>
            <a:off x="6666145" y="8581565"/>
            <a:ext cx="1655567" cy="1057735"/>
          </a:xfrm>
          <a:prstGeom prst="rect">
            <a:avLst/>
          </a:prstGeom>
          <a:noFill/>
          <a:ln>
            <a:noFill/>
          </a:ln>
        </p:spPr>
      </p:pic>
      <p:pic>
        <p:nvPicPr>
          <p:cNvPr id="215" name="Google Shape;215;p8"/>
          <p:cNvPicPr preferRelativeResize="0"/>
          <p:nvPr/>
        </p:nvPicPr>
        <p:blipFill rotWithShape="1">
          <a:blip r:embed="rId14">
            <a:alphaModFix/>
          </a:blip>
          <a:srcRect/>
          <a:stretch/>
        </p:blipFill>
        <p:spPr>
          <a:xfrm>
            <a:off x="10359820" y="8857881"/>
            <a:ext cx="2898980" cy="603968"/>
          </a:xfrm>
          <a:prstGeom prst="rect">
            <a:avLst/>
          </a:prstGeom>
          <a:noFill/>
          <a:ln>
            <a:noFill/>
          </a:ln>
        </p:spPr>
      </p:pic>
      <p:graphicFrame>
        <p:nvGraphicFramePr>
          <p:cNvPr id="216" name="Google Shape;216;p8"/>
          <p:cNvGraphicFramePr/>
          <p:nvPr/>
        </p:nvGraphicFramePr>
        <p:xfrm>
          <a:off x="152400" y="9258300"/>
          <a:ext cx="15733375" cy="1181799"/>
        </p:xfrm>
        <a:graphic>
          <a:graphicData uri="http://schemas.openxmlformats.org/drawingml/2006/table">
            <a:tbl>
              <a:tblPr>
                <a:noFill/>
                <a:tableStyleId>{F02B88F2-B1B2-4DAE-8667-588E739AA7B4}</a:tableStyleId>
              </a:tblPr>
              <a:tblGrid>
                <a:gridCol w="15733375">
                  <a:extLst>
                    <a:ext uri="{9D8B030D-6E8A-4147-A177-3AD203B41FA5}">
                      <a16:colId xmlns:a16="http://schemas.microsoft.com/office/drawing/2014/main" val="20000"/>
                    </a:ext>
                  </a:extLst>
                </a:gridCol>
              </a:tblGrid>
              <a:tr h="770675">
                <a:tc>
                  <a:txBody>
                    <a:bodyPr/>
                    <a:lstStyle/>
                    <a:p>
                      <a:pPr marL="0" marR="0" lvl="0" indent="0" algn="just" rtl="0">
                        <a:lnSpc>
                          <a:spcPct val="151666"/>
                        </a:lnSpc>
                        <a:spcBef>
                          <a:spcPts val="0"/>
                        </a:spcBef>
                        <a:spcAft>
                          <a:spcPts val="0"/>
                        </a:spcAft>
                        <a:buClr>
                          <a:schemeClr val="dk1"/>
                        </a:buClr>
                        <a:buSzPts val="1200"/>
                        <a:buFont typeface="Calibri"/>
                        <a:buNone/>
                      </a:pPr>
                      <a:r>
                        <a:rPr lang="en-US" sz="1200" b="0" i="1" u="none" strike="noStrike" cap="none">
                          <a:solidFill>
                            <a:schemeClr val="dk1"/>
                          </a:solidFill>
                          <a:latin typeface="Calibri"/>
                          <a:ea typeface="Calibri"/>
                          <a:cs typeface="Calibri"/>
                          <a:sym typeface="Calibri"/>
                        </a:rPr>
                        <a:t>© 2022-2024. This work is licensed under a </a:t>
                      </a:r>
                      <a:r>
                        <a:rPr lang="en-US" sz="12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1200" b="0" i="1" u="none" strike="noStrike" cap="none">
                          <a:solidFill>
                            <a:schemeClr val="dk1"/>
                          </a:solidFill>
                          <a:latin typeface="Calibri"/>
                          <a:ea typeface="Calibri"/>
                          <a:cs typeface="Calibri"/>
                          <a:sym typeface="Calibri"/>
                        </a:rPr>
                        <a:t>.</a:t>
                      </a:r>
                      <a:endParaRPr sz="1400" u="none" strike="noStrike" cap="none"/>
                    </a:p>
                    <a:p>
                      <a:pPr marL="0" marR="0" lvl="0" indent="0" algn="just" rtl="0">
                        <a:lnSpc>
                          <a:spcPct val="140000"/>
                        </a:lnSpc>
                        <a:spcBef>
                          <a:spcPts val="0"/>
                        </a:spcBef>
                        <a:spcAft>
                          <a:spcPts val="0"/>
                        </a:spcAft>
                        <a:buClr>
                          <a:srgbClr val="000000"/>
                        </a:buClr>
                        <a:buSzPts val="1300"/>
                        <a:buFont typeface="Arial"/>
                        <a:buNone/>
                      </a:pPr>
                      <a:r>
                        <a:rPr lang="en-US" sz="13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strike="noStrike" cap="none"/>
                    </a:p>
                  </a:txBody>
                  <a:tcPr marL="190500" marR="190500" marT="190500" marB="190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554</Words>
  <Application>Microsoft Office PowerPoint</Application>
  <PresentationFormat>Custom</PresentationFormat>
  <Paragraphs>63</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Wingdings</vt:lpstr>
      <vt:lpstr>Arial</vt:lpstr>
      <vt:lpstr>Calibri</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Utilizador</dc:creator>
  <cp:lastModifiedBy>-MARIOS IOANNIS KARAMINTZIOS</cp:lastModifiedBy>
  <cp:revision>18</cp:revision>
  <dcterms:created xsi:type="dcterms:W3CDTF">2006-08-16T00:00:00Z</dcterms:created>
  <dcterms:modified xsi:type="dcterms:W3CDTF">2025-01-20T16:09:13Z</dcterms:modified>
</cp:coreProperties>
</file>